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9C47D-CFEE-A449-8B97-3129D8A1B18D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63A7D-3056-6A49-BDEC-8A7FA082B5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0926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When a newborn</a:t>
            </a:r>
            <a:r>
              <a:rPr lang="en-US" baseline="0" dirty="0" smtClean="0"/>
              <a:t> on CPAP has saturations less than 90% remember the concept of DOPE. Displaced or distorted Prongs, Obstructed nares or nostrils, Pneumothorax or other air leaks and equipment failure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63A7D-3056-6A49-BDEC-8A7FA082B5C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0387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If bubbles</a:t>
            </a:r>
            <a:r>
              <a:rPr lang="en-US" baseline="0" dirty="0" smtClean="0"/>
              <a:t> are intermittent or absent in the bubble chamber this could occur due to complete </a:t>
            </a:r>
            <a:r>
              <a:rPr lang="en-US" baseline="0" dirty="0" err="1" smtClean="0"/>
              <a:t>ro</a:t>
            </a:r>
            <a:r>
              <a:rPr lang="en-US" baseline="0" dirty="0" smtClean="0"/>
              <a:t> partial circuit leak, </a:t>
            </a:r>
            <a:r>
              <a:rPr lang="en-US" baseline="0" dirty="0" err="1" smtClean="0"/>
              <a:t>copleter</a:t>
            </a:r>
            <a:r>
              <a:rPr lang="en-US" baseline="0" dirty="0" smtClean="0"/>
              <a:t> or partial nasal prong disconnect, displaced prongs, inadequate flow gases in the circuit, prongs are too small for the baby and or patients mouth is open..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63A7D-3056-6A49-BDEC-8A7FA082B5C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59911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If a baby on CPAP is agitated watch for nasal injury</a:t>
            </a:r>
            <a:r>
              <a:rPr lang="en-US" baseline="0" dirty="0" smtClean="0"/>
              <a:t> and secretions. Minimal handling, careful assessment of interface applications, clearing of the nose and throat, clustering of care and feeding would help in comforting the baby. Hands off is a good concept sometimes.. Sedation is never recommended for a struggling baby.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63A7D-3056-6A49-BDEC-8A7FA082B5C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5247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5502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8108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9597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54389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2032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51420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6298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31645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89504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3221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9896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72BDA-8C76-BE4D-A260-7126A8AE0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D9EA6-7FF6-7447-9FD0-C769C89947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6343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Troubleshoot : Bubble CPAP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16278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305800" cy="1249362"/>
          </a:xfrm>
          <a:solidFill>
            <a:srgbClr val="8000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De-saturating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Baby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057400"/>
            <a:ext cx="8229600" cy="4068763"/>
          </a:xfrm>
        </p:spPr>
        <p:txBody>
          <a:bodyPr/>
          <a:lstStyle/>
          <a:p>
            <a:r>
              <a:rPr lang="en-US" sz="4000" b="1" dirty="0">
                <a:solidFill>
                  <a:srgbClr val="800000"/>
                </a:solidFill>
              </a:rPr>
              <a:t>D </a:t>
            </a:r>
            <a:r>
              <a:rPr lang="en-US" dirty="0" err="1"/>
              <a:t>isplaced</a:t>
            </a:r>
            <a:r>
              <a:rPr lang="en-US" dirty="0"/>
              <a:t>-distorted prongs</a:t>
            </a:r>
          </a:p>
          <a:p>
            <a:r>
              <a:rPr lang="en-US" sz="4000" b="1" dirty="0">
                <a:solidFill>
                  <a:srgbClr val="800000"/>
                </a:solidFill>
              </a:rPr>
              <a:t>O</a:t>
            </a:r>
            <a:r>
              <a:rPr lang="en-US" sz="4000" b="1" dirty="0"/>
              <a:t> </a:t>
            </a:r>
            <a:r>
              <a:rPr lang="en-US" dirty="0" err="1"/>
              <a:t>bstructed</a:t>
            </a:r>
            <a:r>
              <a:rPr lang="en-US" dirty="0"/>
              <a:t> nares</a:t>
            </a:r>
          </a:p>
          <a:p>
            <a:r>
              <a:rPr lang="en-US" sz="4000" b="1" dirty="0">
                <a:solidFill>
                  <a:srgbClr val="800000"/>
                </a:solidFill>
              </a:rPr>
              <a:t>P </a:t>
            </a:r>
            <a:r>
              <a:rPr lang="en-US" dirty="0" err="1"/>
              <a:t>neumothorax</a:t>
            </a:r>
            <a:endParaRPr lang="en-US" dirty="0"/>
          </a:p>
          <a:p>
            <a:r>
              <a:rPr lang="en-US" sz="4000" b="1" dirty="0">
                <a:solidFill>
                  <a:srgbClr val="800000"/>
                </a:solidFill>
              </a:rPr>
              <a:t>E</a:t>
            </a:r>
            <a:r>
              <a:rPr lang="en-US" sz="4000" b="1" dirty="0"/>
              <a:t> </a:t>
            </a:r>
            <a:r>
              <a:rPr lang="en-US" dirty="0" err="1"/>
              <a:t>quipment</a:t>
            </a:r>
            <a:r>
              <a:rPr lang="en-US" dirty="0"/>
              <a:t> failure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370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25562"/>
          </a:xfrm>
          <a:solidFill>
            <a:srgbClr val="8000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Why Won</a:t>
            </a:r>
            <a:r>
              <a:rPr lang="ja-JP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’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 It Bubble?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13472"/>
            <a:ext cx="8229600" cy="4301809"/>
          </a:xfrm>
          <a:noFill/>
          <a:ln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normAutofit lnSpcReduction="10000"/>
          </a:bodyPr>
          <a:lstStyle/>
          <a:p>
            <a:pPr>
              <a:lnSpc>
                <a:spcPct val="130000"/>
              </a:lnSpc>
            </a:pPr>
            <a:r>
              <a:rPr lang="en-US" dirty="0"/>
              <a:t>Complete or partial circuit </a:t>
            </a:r>
            <a:r>
              <a:rPr lang="en-US" dirty="0" smtClean="0"/>
              <a:t>leak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dirty="0"/>
              <a:t>Complete or partial prong disconnect</a:t>
            </a:r>
          </a:p>
          <a:p>
            <a:pPr>
              <a:lnSpc>
                <a:spcPct val="130000"/>
              </a:lnSpc>
            </a:pPr>
            <a:r>
              <a:rPr lang="en-US" dirty="0"/>
              <a:t>Displaced prongs</a:t>
            </a:r>
          </a:p>
          <a:p>
            <a:pPr>
              <a:lnSpc>
                <a:spcPct val="130000"/>
              </a:lnSpc>
            </a:pPr>
            <a:r>
              <a:rPr lang="en-US" dirty="0"/>
              <a:t>Inadequate flow through the circuit</a:t>
            </a:r>
          </a:p>
          <a:p>
            <a:pPr>
              <a:lnSpc>
                <a:spcPct val="130000"/>
              </a:lnSpc>
            </a:pPr>
            <a:r>
              <a:rPr lang="en-US" dirty="0"/>
              <a:t>Prongs are too small for the </a:t>
            </a:r>
            <a:r>
              <a:rPr lang="en-US" dirty="0" smtClean="0"/>
              <a:t>baby</a:t>
            </a:r>
            <a:endParaRPr lang="en-US" dirty="0"/>
          </a:p>
          <a:p>
            <a:pPr>
              <a:lnSpc>
                <a:spcPct val="130000"/>
              </a:lnSpc>
            </a:pPr>
            <a:r>
              <a:rPr lang="en-US" altLang="ja-JP" dirty="0" smtClean="0"/>
              <a:t>Baby</a:t>
            </a:r>
            <a:r>
              <a:rPr lang="en-US" altLang="ja-JP" dirty="0" smtClean="0">
                <a:latin typeface="Arial"/>
              </a:rPr>
              <a:t>’</a:t>
            </a:r>
            <a:r>
              <a:rPr lang="en-US" dirty="0" smtClean="0"/>
              <a:t>s </a:t>
            </a:r>
            <a:r>
              <a:rPr lang="en-US" dirty="0"/>
              <a:t>mouth is open</a:t>
            </a:r>
          </a:p>
        </p:txBody>
      </p:sp>
    </p:spTree>
    <p:extLst>
      <p:ext uri="{BB962C8B-B14F-4D97-AF65-F5344CB8AC3E}">
        <p14:creationId xmlns:p14="http://schemas.microsoft.com/office/powerpoint/2010/main" xmlns="" val="9128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096962"/>
          </a:xfrm>
          <a:solidFill>
            <a:srgbClr val="8000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.Agitated Baby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6112" y="1806134"/>
            <a:ext cx="523495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Minimal </a:t>
            </a:r>
            <a:r>
              <a:rPr lang="en-US" dirty="0"/>
              <a:t>handling</a:t>
            </a:r>
          </a:p>
          <a:p>
            <a:pPr>
              <a:lnSpc>
                <a:spcPct val="90000"/>
              </a:lnSpc>
            </a:pPr>
            <a:r>
              <a:rPr lang="en-US" dirty="0"/>
              <a:t>Careful interface application</a:t>
            </a:r>
          </a:p>
          <a:p>
            <a:pPr>
              <a:lnSpc>
                <a:spcPct val="90000"/>
              </a:lnSpc>
            </a:pPr>
            <a:r>
              <a:rPr lang="en-US" dirty="0"/>
              <a:t>Effective airway clearance</a:t>
            </a:r>
          </a:p>
          <a:p>
            <a:pPr>
              <a:lnSpc>
                <a:spcPct val="90000"/>
              </a:lnSpc>
            </a:pPr>
            <a:r>
              <a:rPr lang="en-US" dirty="0"/>
              <a:t>Clustering of care</a:t>
            </a:r>
          </a:p>
          <a:p>
            <a:pPr>
              <a:lnSpc>
                <a:spcPct val="90000"/>
              </a:lnSpc>
            </a:pPr>
            <a:r>
              <a:rPr lang="en-US" altLang="ja-JP" dirty="0" smtClean="0">
                <a:latin typeface="Arial"/>
              </a:rPr>
              <a:t>Feeding</a:t>
            </a:r>
          </a:p>
          <a:p>
            <a:pPr>
              <a:lnSpc>
                <a:spcPct val="90000"/>
              </a:lnSpc>
            </a:pPr>
            <a:r>
              <a:rPr lang="ja-JP" altLang="en-US" dirty="0" smtClean="0">
                <a:latin typeface="Arial"/>
              </a:rPr>
              <a:t>“</a:t>
            </a:r>
            <a:r>
              <a:rPr lang="en-US" dirty="0"/>
              <a:t>Hands off </a:t>
            </a:r>
            <a:r>
              <a:rPr lang="ja-JP" altLang="en-US" dirty="0">
                <a:latin typeface="Arial"/>
              </a:rPr>
              <a:t>”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? Sedative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1062" y="2046389"/>
            <a:ext cx="3438458" cy="25788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2010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4800" y="1676400"/>
            <a:ext cx="8382000" cy="4114800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ea typeface="+mj-ea"/>
                <a:cs typeface="+mj-cs"/>
              </a:rPr>
              <a:t>Trouble Shoot</a:t>
            </a:r>
            <a:endParaRPr lang="en-IN" dirty="0">
              <a:ea typeface="+mj-ea"/>
              <a:cs typeface="+mj-cs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1752600"/>
          <a:ext cx="8229601" cy="396240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114400"/>
                <a:gridCol w="1826088"/>
                <a:gridCol w="1490126"/>
                <a:gridCol w="1498292"/>
                <a:gridCol w="2300695"/>
              </a:tblGrid>
              <a:tr h="63758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SpO2</a:t>
                      </a:r>
                      <a:endParaRPr lang="en-IN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Retractions</a:t>
                      </a:r>
                      <a:endParaRPr lang="en-IN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Air</a:t>
                      </a:r>
                      <a:r>
                        <a:rPr lang="en-US" sz="2400" b="1" baseline="0" dirty="0" smtClean="0">
                          <a:solidFill>
                            <a:schemeClr val="bg1"/>
                          </a:solidFill>
                        </a:rPr>
                        <a:t> entry</a:t>
                      </a:r>
                      <a:endParaRPr lang="en-IN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Bubbling</a:t>
                      </a:r>
                      <a:endParaRPr lang="en-IN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bg1"/>
                          </a:solidFill>
                        </a:rPr>
                        <a:t>Diagnosis</a:t>
                      </a:r>
                      <a:endParaRPr lang="en-IN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</a:tr>
              <a:tr h="637586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Low</a:t>
                      </a:r>
                      <a:endParaRPr lang="en-IN" sz="1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++/+++</a:t>
                      </a:r>
                      <a:endParaRPr lang="en-IN" sz="1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Poor</a:t>
                      </a:r>
                      <a:endParaRPr lang="en-IN" sz="1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Yes</a:t>
                      </a:r>
                      <a:endParaRPr lang="en-IN" sz="1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Lung</a:t>
                      </a:r>
                      <a:r>
                        <a:rPr lang="en-US" sz="1800" b="1" baseline="0" smtClean="0"/>
                        <a:t> disease</a:t>
                      </a:r>
                      <a:endParaRPr lang="en-IN" sz="1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68206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Low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+/nil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Good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Yes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PPHN/CHD/blender malfunction</a:t>
                      </a:r>
                      <a:endParaRPr lang="en-IN" sz="1800" b="1" dirty="0"/>
                    </a:p>
                  </a:txBody>
                  <a:tcPr anchor="ctr"/>
                </a:tc>
              </a:tr>
              <a:tr h="743851"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smtClean="0"/>
                        <a:t>Normal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++/++++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Good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Yes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Metabolic acidosis</a:t>
                      </a:r>
                      <a:endParaRPr lang="en-IN" sz="1800" b="1" dirty="0"/>
                    </a:p>
                  </a:txBody>
                  <a:tcPr anchor="ctr"/>
                </a:tc>
              </a:tr>
              <a:tr h="637586"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Low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++/+++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Poor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Yes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Obstruction</a:t>
                      </a:r>
                      <a:endParaRPr lang="en-IN" sz="1800" b="1" dirty="0"/>
                    </a:p>
                  </a:txBody>
                  <a:tcPr anchor="ctr"/>
                </a:tc>
              </a:tr>
              <a:tr h="637586"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Low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++/+++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Poor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smtClean="0"/>
                        <a:t>Nil</a:t>
                      </a:r>
                      <a:endParaRPr lang="en-IN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Leaks</a:t>
                      </a:r>
                      <a:endParaRPr lang="en-IN" sz="18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81000" y="3048000"/>
            <a:ext cx="8229600" cy="2667000"/>
          </a:xfrm>
          <a:prstGeom prst="rect">
            <a:avLst/>
          </a:prstGeom>
          <a:solidFill>
            <a:srgbClr val="EEECE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381000" y="3581400"/>
            <a:ext cx="8229600" cy="2133600"/>
          </a:xfrm>
          <a:prstGeom prst="rect">
            <a:avLst/>
          </a:prstGeom>
          <a:solidFill>
            <a:srgbClr val="EEECE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IN"/>
          </a:p>
        </p:txBody>
      </p:sp>
      <p:sp>
        <p:nvSpPr>
          <p:cNvPr id="9" name="Rectangle 8"/>
          <p:cNvSpPr/>
          <p:nvPr/>
        </p:nvSpPr>
        <p:spPr>
          <a:xfrm>
            <a:off x="381000" y="4191000"/>
            <a:ext cx="8229600" cy="1524000"/>
          </a:xfrm>
          <a:prstGeom prst="rect">
            <a:avLst/>
          </a:prstGeom>
          <a:solidFill>
            <a:schemeClr val="bg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IN" dirty="0"/>
          </a:p>
        </p:txBody>
      </p:sp>
      <p:sp>
        <p:nvSpPr>
          <p:cNvPr id="10" name="Rectangle 9"/>
          <p:cNvSpPr/>
          <p:nvPr/>
        </p:nvSpPr>
        <p:spPr>
          <a:xfrm>
            <a:off x="304800" y="4953000"/>
            <a:ext cx="8305800" cy="838200"/>
          </a:xfrm>
          <a:prstGeom prst="rect">
            <a:avLst/>
          </a:prstGeom>
          <a:solidFill>
            <a:srgbClr val="EEECE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IN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968338258"/>
      </p:ext>
    </p:extLst>
  </p:cSld>
  <p:clrMapOvr>
    <a:masterClrMapping/>
  </p:clrMapOvr>
  <p:transition advTm="1156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|23.5|16.5|1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262</Words>
  <Application>Microsoft Macintosh PowerPoint</Application>
  <PresentationFormat>On-screen Show (4:3)</PresentationFormat>
  <Paragraphs>58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Troubleshoot : Bubble CPAP</vt:lpstr>
      <vt:lpstr>1. De-saturating Baby</vt:lpstr>
      <vt:lpstr>2. Why Won’t It Bubble?</vt:lpstr>
      <vt:lpstr>3.Agitated Baby</vt:lpstr>
      <vt:lpstr>Trouble Shoot</vt:lpstr>
    </vt:vector>
  </TitlesOfParts>
  <Company>Fernanadez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Troubleshoot : Bubble CPAP</dc:title>
  <dc:creator>SRINIVAS MURKI</dc:creator>
  <cp:lastModifiedBy>Designo</cp:lastModifiedBy>
  <cp:revision>4</cp:revision>
  <dcterms:created xsi:type="dcterms:W3CDTF">2016-11-28T16:55:38Z</dcterms:created>
  <dcterms:modified xsi:type="dcterms:W3CDTF">2017-06-13T10:39:45Z</dcterms:modified>
</cp:coreProperties>
</file>